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embeddedFontLst>
    <p:embeddedFont>
      <p:font typeface="Calibri" panose="020F0502020204030204"/>
      <p:regular r:id="rId20"/>
      <p:bold r:id="rId21"/>
      <p:italic r:id="rId22"/>
      <p:boldItalic r:id="rId23"/>
    </p:embeddedFont>
    <p:embeddedFont>
      <p:font typeface="Pacifico" panose="00000500000000000000"/>
      <p:regular r:id="rId24"/>
    </p:embeddedFont>
    <p:embeddedFont>
      <p:font typeface="Arima Madurai" panose="00000500000000000000"/>
      <p:regular r:id="rId25"/>
      <p:bold r:id="rId26"/>
    </p:embeddedFont>
    <p:embeddedFont>
      <p:font typeface="Arima Madurai Black" panose="00000A00000000000000"/>
      <p:bold r:id="rId27"/>
    </p:embeddedFont>
    <p:embeddedFont>
      <p:font typeface="Comic Sans MS" panose="030F0702030302020204"/>
      <p:regular r:id="rId28"/>
      <p:bold r:id="rId29"/>
      <p:italic r:id="rId30"/>
      <p:boldItalic r:id="rId31"/>
    </p:embeddedFont>
    <p:embeddedFont>
      <p:font typeface="Cambria Math" panose="02040503050406030204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F094831-EEE5-4673-BFF2-2557D801A2AA}" styleName="Table_0">
    <a:wholeTbl>
      <a:tcTxStyle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font" Target="fonts/font13.fntdata"/><Relationship Id="rId31" Type="http://schemas.openxmlformats.org/officeDocument/2006/relationships/font" Target="fonts/font12.fntdata"/><Relationship Id="rId30" Type="http://schemas.openxmlformats.org/officeDocument/2006/relationships/font" Target="fonts/font11.fntdata"/><Relationship Id="rId3" Type="http://schemas.openxmlformats.org/officeDocument/2006/relationships/slide" Target="slides/slide1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8 Powerpoint background design ideas | powerpoint background design,  unicorn stuffed animal, cartoon background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113722" y="2148726"/>
            <a:ext cx="8852400" cy="2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100" i="0" u="none" strike="noStrike" cap="none">
                <a:solidFill>
                  <a:srgbClr val="00B050"/>
                </a:solidFill>
                <a:latin typeface="Pacifico" panose="00000500000000000000"/>
                <a:ea typeface="Pacifico" panose="00000500000000000000"/>
                <a:cs typeface="Pacifico" panose="00000500000000000000"/>
                <a:sym typeface="Pacifico" panose="00000500000000000000"/>
              </a:rPr>
              <a:t>Ôn lại bài cũ</a:t>
            </a:r>
            <a:endParaRPr sz="13100">
              <a:solidFill>
                <a:srgbClr val="00B050"/>
              </a:solidFill>
              <a:latin typeface="Pacifico" panose="00000500000000000000"/>
              <a:ea typeface="Pacifico" panose="00000500000000000000"/>
              <a:cs typeface="Pacifico" panose="00000500000000000000"/>
              <a:sym typeface="Pacifico" panose="0000050000000000000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/>
        </p:nvSpPr>
        <p:spPr>
          <a:xfrm>
            <a:off x="755373" y="463827"/>
            <a:ext cx="89196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Bài 3. Viết mỗi số sau thành tổng (theo mẫu):</a:t>
            </a:r>
            <a:endParaRPr lang="en-US" sz="3200">
              <a:solidFill>
                <a:srgbClr val="0033CC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2517022" y="1181220"/>
            <a:ext cx="71579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52 314  ;  503 060  ;  83 760  ;  176 091.</a:t>
            </a:r>
            <a:endParaRPr lang="en-US" sz="32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543339" y="1948068"/>
            <a:ext cx="11529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Mẫu: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1696278" y="1948068"/>
            <a:ext cx="14312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52 314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3014869" y="1907160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  <a:sym typeface="Cambria Math" panose="02040503050406030204"/>
              </a:rPr>
              <a:t>=</a:t>
            </a:r>
            <a:endParaRPr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3418169" y="1948068"/>
            <a:ext cx="159115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50 000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4826209" y="1907160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  <a:sym typeface="Cambria Math" panose="02040503050406030204"/>
              </a:rPr>
              <a:t>+</a:t>
            </a:r>
            <a:endParaRPr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5220466" y="1948068"/>
            <a:ext cx="11779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2000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6293888" y="1907159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  <a:sym typeface="Cambria Math" panose="02040503050406030204"/>
              </a:rPr>
              <a:t>+</a:t>
            </a:r>
            <a:endParaRPr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6665842" y="1948067"/>
            <a:ext cx="9939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300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7494732" y="1901683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  <a:sym typeface="Cambria Math" panose="02040503050406030204"/>
              </a:rPr>
              <a:t>+</a:t>
            </a:r>
            <a:endParaRPr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7874204" y="1948066"/>
            <a:ext cx="7222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10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34" name="Google Shape;234;p10"/>
          <p:cNvSpPr txBox="1"/>
          <p:nvPr/>
        </p:nvSpPr>
        <p:spPr>
          <a:xfrm>
            <a:off x="8363017" y="1898370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  <a:sym typeface="Cambria Math" panose="02040503050406030204"/>
              </a:rPr>
              <a:t>+</a:t>
            </a:r>
            <a:endParaRPr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8733625" y="1946916"/>
            <a:ext cx="5376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4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36" name="Google Shape;236;p10"/>
          <p:cNvSpPr txBox="1"/>
          <p:nvPr/>
        </p:nvSpPr>
        <p:spPr>
          <a:xfrm>
            <a:off x="1696263" y="2842829"/>
            <a:ext cx="17227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503 060</a:t>
            </a:r>
            <a:endParaRPr lang="en-US" sz="32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37" name="Google Shape;237;p10"/>
          <p:cNvSpPr txBox="1"/>
          <p:nvPr/>
        </p:nvSpPr>
        <p:spPr>
          <a:xfrm>
            <a:off x="1696264" y="3872903"/>
            <a:ext cx="14842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83 760</a:t>
            </a:r>
            <a:endParaRPr lang="en-US" sz="32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38" name="Google Shape;238;p10"/>
          <p:cNvSpPr txBox="1"/>
          <p:nvPr/>
        </p:nvSpPr>
        <p:spPr>
          <a:xfrm>
            <a:off x="1696263" y="4902977"/>
            <a:ext cx="16167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176 091</a:t>
            </a:r>
            <a:endParaRPr lang="en-US" sz="32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39" name="Google Shape;239;p10"/>
          <p:cNvSpPr txBox="1"/>
          <p:nvPr/>
        </p:nvSpPr>
        <p:spPr>
          <a:xfrm>
            <a:off x="3408215" y="2816324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  <a:sym typeface="Cambria Math" panose="02040503050406030204"/>
              </a:rPr>
              <a:t>=</a:t>
            </a:r>
            <a:endParaRPr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40" name="Google Shape;240;p10"/>
          <p:cNvSpPr txBox="1"/>
          <p:nvPr/>
        </p:nvSpPr>
        <p:spPr>
          <a:xfrm>
            <a:off x="3869172" y="2842829"/>
            <a:ext cx="18557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500 000</a:t>
            </a:r>
            <a:endParaRPr lang="en-US"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41" name="Google Shape;241;p10"/>
          <p:cNvSpPr txBox="1"/>
          <p:nvPr/>
        </p:nvSpPr>
        <p:spPr>
          <a:xfrm>
            <a:off x="5621321" y="2801921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  <a:sym typeface="Cambria Math" panose="02040503050406030204"/>
              </a:rPr>
              <a:t>+</a:t>
            </a:r>
            <a:endParaRPr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6030485" y="2842828"/>
            <a:ext cx="11779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3000</a:t>
            </a:r>
            <a:endParaRPr lang="en-US"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7151946" y="2808549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  <a:sym typeface="Cambria Math" panose="02040503050406030204"/>
              </a:rPr>
              <a:t>+</a:t>
            </a:r>
            <a:endParaRPr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7600865" y="2849456"/>
            <a:ext cx="7289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60</a:t>
            </a:r>
            <a:endParaRPr lang="en-US"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3136541" y="3856621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  <a:sym typeface="Cambria Math" panose="02040503050406030204"/>
              </a:rPr>
              <a:t>=</a:t>
            </a:r>
            <a:endParaRPr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3597498" y="3883126"/>
            <a:ext cx="17083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80 000</a:t>
            </a:r>
            <a:endParaRPr lang="en-US"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5044850" y="384221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  <a:sym typeface="Cambria Math" panose="02040503050406030204"/>
              </a:rPr>
              <a:t>+</a:t>
            </a:r>
            <a:endParaRPr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5507022" y="3883125"/>
            <a:ext cx="11779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3000</a:t>
            </a:r>
            <a:endParaRPr lang="en-US"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49" name="Google Shape;249;p10"/>
          <p:cNvSpPr txBox="1"/>
          <p:nvPr/>
        </p:nvSpPr>
        <p:spPr>
          <a:xfrm>
            <a:off x="6602416" y="3833386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  <a:sym typeface="Cambria Math" panose="02040503050406030204"/>
              </a:rPr>
              <a:t>+</a:t>
            </a:r>
            <a:endParaRPr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7039232" y="3883125"/>
            <a:ext cx="9045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700</a:t>
            </a:r>
            <a:endParaRPr lang="en-US"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51" name="Google Shape;251;p10"/>
          <p:cNvSpPr txBox="1"/>
          <p:nvPr/>
        </p:nvSpPr>
        <p:spPr>
          <a:xfrm>
            <a:off x="8229234" y="3881973"/>
            <a:ext cx="7013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60</a:t>
            </a:r>
            <a:endParaRPr lang="en-US"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52" name="Google Shape;252;p10"/>
          <p:cNvSpPr txBox="1"/>
          <p:nvPr/>
        </p:nvSpPr>
        <p:spPr>
          <a:xfrm>
            <a:off x="7844806" y="3839101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  <a:sym typeface="Cambria Math" panose="02040503050406030204"/>
              </a:rPr>
              <a:t>+</a:t>
            </a:r>
            <a:endParaRPr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3235934" y="487040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  <a:sym typeface="Cambria Math" panose="02040503050406030204"/>
              </a:rPr>
              <a:t>=</a:t>
            </a:r>
            <a:endParaRPr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3696902" y="4896925"/>
            <a:ext cx="202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100 000</a:t>
            </a:r>
            <a:endParaRPr lang="en-US"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55" name="Google Shape;255;p10"/>
          <p:cNvSpPr txBox="1"/>
          <p:nvPr/>
        </p:nvSpPr>
        <p:spPr>
          <a:xfrm>
            <a:off x="5382781" y="4856005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  <a:sym typeface="Cambria Math" panose="02040503050406030204"/>
              </a:rPr>
              <a:t>+</a:t>
            </a:r>
            <a:endParaRPr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5818448" y="4896912"/>
            <a:ext cx="16167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70 000</a:t>
            </a:r>
            <a:endParaRPr lang="en-US"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57" name="Google Shape;257;p10"/>
          <p:cNvSpPr txBox="1"/>
          <p:nvPr/>
        </p:nvSpPr>
        <p:spPr>
          <a:xfrm>
            <a:off x="7271652" y="4847173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  <a:sym typeface="Cambria Math" panose="02040503050406030204"/>
              </a:rPr>
              <a:t>+</a:t>
            </a:r>
            <a:endParaRPr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7708468" y="4896912"/>
            <a:ext cx="1222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6000</a:t>
            </a:r>
            <a:endParaRPr lang="en-US"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59" name="Google Shape;259;p10"/>
          <p:cNvSpPr txBox="1"/>
          <p:nvPr/>
        </p:nvSpPr>
        <p:spPr>
          <a:xfrm>
            <a:off x="9269534" y="4895760"/>
            <a:ext cx="7013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90</a:t>
            </a:r>
            <a:endParaRPr lang="en-US"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8885106" y="485288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  <a:sym typeface="Cambria Math" panose="02040503050406030204"/>
              </a:rPr>
              <a:t>+</a:t>
            </a:r>
            <a:endParaRPr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10296577" y="4902388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1</a:t>
            </a:r>
            <a:endParaRPr lang="en-US"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9872393" y="4859516"/>
            <a:ext cx="496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303BA"/>
                </a:solidFill>
                <a:latin typeface="Cambria Math" panose="02040503050406030204"/>
                <a:ea typeface="Cambria Math" panose="02040503050406030204"/>
                <a:cs typeface="Cambria Math" panose="02040503050406030204"/>
                <a:sym typeface="Cambria Math" panose="02040503050406030204"/>
              </a:rPr>
              <a:t>+</a:t>
            </a:r>
            <a:endParaRPr sz="3200">
              <a:solidFill>
                <a:srgbClr val="D303BA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1099035" y="5375671"/>
            <a:ext cx="10389705" cy="1258823"/>
          </a:xfrm>
          <a:prstGeom prst="flowChartPunchedTape">
            <a:avLst/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Giá trị của mỗi số bằng tổng giá trị của các chữ số ở các hàng tạo nên số đó.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 txBox="1"/>
          <p:nvPr/>
        </p:nvSpPr>
        <p:spPr>
          <a:xfrm>
            <a:off x="1192695" y="616467"/>
            <a:ext cx="56056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Bài 4. Viết số, biết số đó gồm:</a:t>
            </a:r>
            <a:endParaRPr lang="en-US" sz="3200">
              <a:solidFill>
                <a:srgbClr val="0033CC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69" name="Google Shape;269;p11"/>
          <p:cNvSpPr txBox="1"/>
          <p:nvPr/>
        </p:nvSpPr>
        <p:spPr>
          <a:xfrm>
            <a:off x="755373" y="1139687"/>
            <a:ext cx="8335618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 panose="00000500000000000000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5 trăm nghìn, 7 trăm, 3 chục và 5 đơn vị: </a:t>
            </a:r>
            <a:endParaRPr lang="en-US" sz="32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 panose="00000500000000000000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3 trăm nghìn, 4 trăm và 2 đơn vị:</a:t>
            </a:r>
            <a:endParaRPr lang="en-US" sz="32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 panose="00000500000000000000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2 trăm nghìn, 4 nghìn và 6 chục:</a:t>
            </a:r>
            <a:endParaRPr lang="en-US" sz="32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 panose="00000500000000000000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8 chục nghìn và 2 đơn vị:</a:t>
            </a:r>
            <a:endParaRPr lang="en-US" sz="32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70" name="Google Shape;270;p11"/>
          <p:cNvSpPr txBox="1"/>
          <p:nvPr/>
        </p:nvSpPr>
        <p:spPr>
          <a:xfrm>
            <a:off x="8640415" y="1205948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500 735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71" name="Google Shape;271;p11"/>
          <p:cNvSpPr txBox="1"/>
          <p:nvPr/>
        </p:nvSpPr>
        <p:spPr>
          <a:xfrm>
            <a:off x="7202554" y="3074504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204 060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72" name="Google Shape;272;p11"/>
          <p:cNvSpPr txBox="1"/>
          <p:nvPr/>
        </p:nvSpPr>
        <p:spPr>
          <a:xfrm>
            <a:off x="5883960" y="4056170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80 002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73" name="Google Shape;273;p11"/>
          <p:cNvSpPr txBox="1"/>
          <p:nvPr/>
        </p:nvSpPr>
        <p:spPr>
          <a:xfrm>
            <a:off x="7282071" y="2169010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300 402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 txBox="1"/>
          <p:nvPr/>
        </p:nvSpPr>
        <p:spPr>
          <a:xfrm>
            <a:off x="1318591" y="417684"/>
            <a:ext cx="99656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CC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Bài 5. Viết số thích hợp vào chỗ chấm (theo mẫu):</a:t>
            </a:r>
            <a:endParaRPr lang="en-US" sz="3200">
              <a:solidFill>
                <a:srgbClr val="0033CC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79" name="Google Shape;279;p12"/>
          <p:cNvSpPr txBox="1"/>
          <p:nvPr/>
        </p:nvSpPr>
        <p:spPr>
          <a:xfrm>
            <a:off x="742121" y="1351720"/>
            <a:ext cx="11529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Mẫu: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1895060" y="1351720"/>
            <a:ext cx="7719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5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Lớp nghìn của số 832 573 gồm các chữ số:</a:t>
            </a:r>
            <a:endParaRPr lang="en-US" sz="3200">
              <a:solidFill>
                <a:srgbClr val="00B05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81" name="Google Shape;281;p12"/>
          <p:cNvSpPr txBox="1"/>
          <p:nvPr/>
        </p:nvSpPr>
        <p:spPr>
          <a:xfrm>
            <a:off x="8905461" y="2103782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6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9515061" y="2103781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0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83" name="Google Shape;283;p12"/>
          <p:cNvSpPr txBox="1"/>
          <p:nvPr/>
        </p:nvSpPr>
        <p:spPr>
          <a:xfrm>
            <a:off x="10131285" y="2103781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3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84" name="Google Shape;284;p12"/>
          <p:cNvSpPr txBox="1"/>
          <p:nvPr/>
        </p:nvSpPr>
        <p:spPr>
          <a:xfrm>
            <a:off x="9538251" y="1351720"/>
            <a:ext cx="18254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5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8  ;  3  ;  2</a:t>
            </a:r>
            <a:endParaRPr lang="en-US" sz="3200">
              <a:solidFill>
                <a:srgbClr val="00B05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85" name="Google Shape;285;p12"/>
          <p:cNvSpPr txBox="1"/>
          <p:nvPr/>
        </p:nvSpPr>
        <p:spPr>
          <a:xfrm>
            <a:off x="742121" y="2107096"/>
            <a:ext cx="10442713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 panose="00000500000000000000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Lớp nghìn của số 603 786 gồm các chữ số: ... ; ... ; ... .</a:t>
            </a:r>
            <a:endParaRPr lang="en-US" sz="32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514350" marR="0" lvl="0" indent="-5143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 panose="00000500000000000000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Lớp đơn vị của số 603 785 gồm các chữ số: ... ; ... ; ... .</a:t>
            </a:r>
            <a:endParaRPr lang="en-US" sz="32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514350" marR="0" lvl="0" indent="-5143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 panose="00000500000000000000"/>
              <a:buAutoNum type="alphaLcParenR"/>
            </a:pPr>
            <a:r>
              <a: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Lớp đơn vị của số 532 004 gồm các chữ số: ... ; ... ; ... .</a:t>
            </a:r>
            <a:endParaRPr lang="en-US" sz="32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8984974" y="3322854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7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87" name="Google Shape;287;p12"/>
          <p:cNvSpPr txBox="1"/>
          <p:nvPr/>
        </p:nvSpPr>
        <p:spPr>
          <a:xfrm>
            <a:off x="9587945" y="3322853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8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88" name="Google Shape;288;p12"/>
          <p:cNvSpPr txBox="1"/>
          <p:nvPr/>
        </p:nvSpPr>
        <p:spPr>
          <a:xfrm>
            <a:off x="10212455" y="3322853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5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89" name="Google Shape;289;p12"/>
          <p:cNvSpPr txBox="1"/>
          <p:nvPr/>
        </p:nvSpPr>
        <p:spPr>
          <a:xfrm>
            <a:off x="9008989" y="4541926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0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9624387" y="4531061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0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91" name="Google Shape;291;p12"/>
          <p:cNvSpPr txBox="1"/>
          <p:nvPr/>
        </p:nvSpPr>
        <p:spPr>
          <a:xfrm>
            <a:off x="10239785" y="4531060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4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3" descr="33 Powerpoint ideas | powerpoint, background powerpoint, powerpoint template  fre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 txBox="1"/>
          <p:nvPr/>
        </p:nvSpPr>
        <p:spPr>
          <a:xfrm>
            <a:off x="4996070" y="1470991"/>
            <a:ext cx="18553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 Black" panose="00000A00000000000000"/>
                <a:ea typeface="Arima Madurai Black" panose="00000A00000000000000"/>
                <a:cs typeface="Arima Madurai Black" panose="00000A00000000000000"/>
                <a:sym typeface="Arima Madurai Black" panose="00000A00000000000000"/>
              </a:rPr>
              <a:t>Dặn dò</a:t>
            </a:r>
            <a:endParaRPr lang="en-US" sz="3600">
              <a:solidFill>
                <a:schemeClr val="dk1"/>
              </a:solidFill>
              <a:latin typeface="Arima Madurai Black" panose="00000A00000000000000"/>
              <a:ea typeface="Arima Madurai Black" panose="00000A00000000000000"/>
              <a:cs typeface="Arima Madurai Black" panose="00000A00000000000000"/>
              <a:sym typeface="Arima Madurai Black" panose="00000A00000000000000"/>
            </a:endParaRPr>
          </a:p>
        </p:txBody>
      </p:sp>
      <p:sp>
        <p:nvSpPr>
          <p:cNvPr id="299" name="Google Shape;299;p13"/>
          <p:cNvSpPr txBox="1"/>
          <p:nvPr/>
        </p:nvSpPr>
        <p:spPr>
          <a:xfrm>
            <a:off x="1219200" y="2636442"/>
            <a:ext cx="944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- </a:t>
            </a:r>
            <a:r>
              <a:rPr lang="en-US" sz="3400" dirty="0" err="1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Chuẩn</a:t>
            </a:r>
            <a:r>
              <a:rPr lang="en-US" sz="3400" dirty="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bị</a:t>
            </a:r>
            <a:r>
              <a:rPr lang="en-US" sz="3400" dirty="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bài</a:t>
            </a:r>
            <a:r>
              <a:rPr lang="en-US" sz="3400" dirty="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 “So </a:t>
            </a:r>
            <a:r>
              <a:rPr lang="en-US" sz="3400" dirty="0" err="1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sánh</a:t>
            </a:r>
            <a:r>
              <a:rPr lang="en-US" sz="3400" dirty="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các</a:t>
            </a:r>
            <a:r>
              <a:rPr lang="en-US" sz="3400" dirty="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số</a:t>
            </a:r>
            <a:r>
              <a:rPr lang="en-US" sz="3400" dirty="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có</a:t>
            </a:r>
            <a:r>
              <a:rPr lang="en-US" sz="3400" dirty="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nhiều</a:t>
            </a:r>
            <a:r>
              <a:rPr lang="en-US" sz="3400" dirty="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chữ</a:t>
            </a:r>
            <a:r>
              <a:rPr lang="en-US" sz="3400" dirty="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số</a:t>
            </a:r>
            <a:r>
              <a:rPr lang="en-US" sz="3400" dirty="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”.</a:t>
            </a:r>
            <a:endParaRPr sz="400" dirty="0"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 descr="Wallpapers Powerpoint Cute - Wallpaper Cave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463827" y="848139"/>
            <a:ext cx="10919790" cy="327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Câu 1. Đọc số và cho biết số đó gồm những hàng nào?</a:t>
            </a:r>
            <a:endParaRPr lang="en-US" sz="36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a Madurai" panose="00000500000000000000"/>
              <a:buAutoNum type="alphaLcParenR"/>
            </a:pPr>
            <a:r>
              <a:rPr lang="en-US" sz="36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454 721</a:t>
            </a:r>
            <a:endParaRPr lang="en-US" sz="36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a Madurai" panose="00000500000000000000"/>
              <a:buAutoNum type="alphaLcParenR"/>
            </a:pPr>
            <a:r>
              <a:rPr lang="en-US" sz="36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87 563</a:t>
            </a:r>
            <a:endParaRPr lang="en-US" sz="36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63827" y="856994"/>
            <a:ext cx="10919790" cy="327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Câu 2. </a:t>
            </a:r>
            <a:endParaRPr lang="en-US" sz="36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a Madurai" panose="00000500000000000000"/>
              <a:buAutoNum type="alphaLcParenR"/>
            </a:pPr>
            <a:r>
              <a:rPr lang="en-US" sz="36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Số bé nhất có 6 chữ số khác nhau là số nào?</a:t>
            </a:r>
            <a:endParaRPr lang="en-US" sz="36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ma Madurai" panose="00000500000000000000"/>
              <a:buAutoNum type="alphaLcParenR"/>
            </a:pPr>
            <a:r>
              <a:rPr lang="en-US" sz="36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Số lớn nhất có 6 chữ số khác nhau là số nào?</a:t>
            </a:r>
            <a:endParaRPr sz="36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Pin by ALEJANDRA PAOLA on Booth | Powerpoint background free, Wallpaper  powerpoint, Background for powerpoint presentation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5254487" y="2054951"/>
            <a:ext cx="168302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ma Madurai Black" panose="00000A00000000000000"/>
                <a:ea typeface="Arima Madurai Black" panose="00000A00000000000000"/>
                <a:cs typeface="Arima Madurai Black" panose="00000A00000000000000"/>
                <a:sym typeface="Arima Madurai Black" panose="00000A00000000000000"/>
              </a:rPr>
              <a:t>Toán</a:t>
            </a:r>
            <a:endParaRPr lang="en-US" sz="4800">
              <a:solidFill>
                <a:schemeClr val="lt1"/>
              </a:solidFill>
              <a:latin typeface="Arima Madurai Black" panose="00000A00000000000000"/>
              <a:ea typeface="Arima Madurai Black" panose="00000A00000000000000"/>
              <a:cs typeface="Arima Madurai Black" panose="00000A00000000000000"/>
              <a:sym typeface="Arima Madurai Black" panose="00000A00000000000000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2978425" y="3027700"/>
            <a:ext cx="6897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Hàng và lớp</a:t>
            </a:r>
            <a:endParaRPr>
              <a:latin typeface="Comic Sans MS" panose="030F0702030302020204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2445026" y="1266876"/>
            <a:ext cx="7951305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lt1"/>
                </a:solidFill>
                <a:latin typeface="Arima Madurai Black" panose="00000A00000000000000"/>
                <a:ea typeface="Arima Madurai Black" panose="00000A00000000000000"/>
                <a:cs typeface="Arima Madurai Black" panose="00000A00000000000000"/>
                <a:sym typeface="Arima Madurai Black" panose="00000A00000000000000"/>
              </a:rPr>
              <a:t>Thứ</a:t>
            </a:r>
            <a:r>
              <a:rPr lang="en-US" sz="3600" dirty="0">
                <a:solidFill>
                  <a:schemeClr val="lt1"/>
                </a:solidFill>
                <a:latin typeface="Arima Madurai Black" panose="00000A00000000000000"/>
                <a:ea typeface="Arima Madurai Black" panose="00000A00000000000000"/>
                <a:cs typeface="Arima Madurai Black" panose="00000A00000000000000"/>
                <a:sym typeface="Arima Madurai Black" panose="00000A00000000000000"/>
              </a:rPr>
              <a:t>  T</a:t>
            </a:r>
            <a:r>
              <a:rPr lang="en-US" sz="3600" dirty="0" err="1" smtClean="0">
                <a:solidFill>
                  <a:schemeClr val="lt1"/>
                </a:solidFill>
                <a:latin typeface="Arima Madurai Black" panose="00000A00000000000000"/>
                <a:ea typeface="Arima Madurai Black" panose="00000A00000000000000"/>
                <a:cs typeface="Arima Madurai Black" panose="00000A00000000000000"/>
                <a:sym typeface="Arima Madurai Black" panose="00000A00000000000000"/>
              </a:rPr>
              <a:t>ư</a:t>
            </a:r>
            <a:r>
              <a:rPr lang="en-US" sz="3600" dirty="0" smtClean="0">
                <a:solidFill>
                  <a:schemeClr val="lt1"/>
                </a:solidFill>
                <a:latin typeface="Arima Madurai Black" panose="00000A00000000000000"/>
                <a:ea typeface="Arima Madurai Black" panose="00000A00000000000000"/>
                <a:cs typeface="Arima Madurai Black" panose="00000A00000000000000"/>
                <a:sym typeface="Arima Madurai Black" panose="00000A00000000000000"/>
              </a:rPr>
              <a:t>, </a:t>
            </a:r>
            <a:r>
              <a:rPr lang="en-US" sz="3600" dirty="0" err="1">
                <a:solidFill>
                  <a:schemeClr val="lt1"/>
                </a:solidFill>
                <a:latin typeface="Arima Madurai Black" panose="00000A00000000000000"/>
                <a:ea typeface="Arima Madurai Black" panose="00000A00000000000000"/>
                <a:cs typeface="Arima Madurai Black" panose="00000A00000000000000"/>
                <a:sym typeface="Arima Madurai Black" panose="00000A00000000000000"/>
              </a:rPr>
              <a:t>ngày</a:t>
            </a:r>
            <a:r>
              <a:rPr lang="en-US" sz="3600" dirty="0">
                <a:solidFill>
                  <a:schemeClr val="lt1"/>
                </a:solidFill>
                <a:latin typeface="Arima Madurai Black" panose="00000A00000000000000"/>
                <a:ea typeface="Arima Madurai Black" panose="00000A00000000000000"/>
                <a:cs typeface="Arima Madurai Black" panose="00000A00000000000000"/>
                <a:sym typeface="Arima Madurai Black" panose="00000A00000000000000"/>
              </a:rPr>
              <a:t> </a:t>
            </a:r>
            <a:r>
              <a:rPr lang="en-US" sz="3600" dirty="0" smtClean="0">
                <a:solidFill>
                  <a:schemeClr val="lt1"/>
                </a:solidFill>
                <a:latin typeface="Arima Madurai Black" panose="00000A00000000000000"/>
                <a:ea typeface="Arima Madurai Black" panose="00000A00000000000000"/>
                <a:cs typeface="Arima Madurai Black" panose="00000A00000000000000"/>
                <a:sym typeface="Arima Madurai Black" panose="00000A00000000000000"/>
              </a:rPr>
              <a:t>29 </a:t>
            </a:r>
            <a:r>
              <a:rPr lang="en-US" sz="3600" dirty="0" err="1">
                <a:solidFill>
                  <a:schemeClr val="lt1"/>
                </a:solidFill>
                <a:latin typeface="Arima Madurai Black" panose="00000A00000000000000"/>
                <a:ea typeface="Arima Madurai Black" panose="00000A00000000000000"/>
                <a:cs typeface="Arima Madurai Black" panose="00000A00000000000000"/>
                <a:sym typeface="Arima Madurai Black" panose="00000A00000000000000"/>
              </a:rPr>
              <a:t>tháng</a:t>
            </a:r>
            <a:r>
              <a:rPr lang="en-US" sz="3600">
                <a:solidFill>
                  <a:schemeClr val="lt1"/>
                </a:solidFill>
                <a:latin typeface="Arima Madurai Black" panose="00000A00000000000000"/>
                <a:ea typeface="Arima Madurai Black" panose="00000A00000000000000"/>
                <a:cs typeface="Arima Madurai Black" panose="00000A00000000000000"/>
                <a:sym typeface="Arima Madurai Black" panose="00000A00000000000000"/>
              </a:rPr>
              <a:t> </a:t>
            </a:r>
            <a:r>
              <a:rPr lang="en-US" sz="3600" smtClean="0">
                <a:solidFill>
                  <a:schemeClr val="lt1"/>
                </a:solidFill>
                <a:latin typeface="Arima Madurai Black" panose="00000A00000000000000"/>
                <a:ea typeface="Arima Madurai Black" panose="00000A00000000000000"/>
                <a:cs typeface="Arima Madurai Black" panose="00000A00000000000000"/>
                <a:sym typeface="Arima Madurai Black" panose="00000A00000000000000"/>
              </a:rPr>
              <a:t>09 </a:t>
            </a:r>
            <a:r>
              <a:rPr lang="en-US" sz="3600" dirty="0" err="1">
                <a:solidFill>
                  <a:schemeClr val="lt1"/>
                </a:solidFill>
                <a:latin typeface="Arima Madurai Black" panose="00000A00000000000000"/>
                <a:ea typeface="Arima Madurai Black" panose="00000A00000000000000"/>
                <a:cs typeface="Arima Madurai Black" panose="00000A00000000000000"/>
                <a:sym typeface="Arima Madurai Black" panose="00000A00000000000000"/>
              </a:rPr>
              <a:t>năm</a:t>
            </a:r>
            <a:r>
              <a:rPr lang="en-US" sz="3600" dirty="0">
                <a:solidFill>
                  <a:schemeClr val="lt1"/>
                </a:solidFill>
                <a:latin typeface="Arima Madurai Black" panose="00000A00000000000000"/>
                <a:ea typeface="Arima Madurai Black" panose="00000A00000000000000"/>
                <a:cs typeface="Arima Madurai Black" panose="00000A00000000000000"/>
                <a:sym typeface="Arima Madurai Black" panose="00000A00000000000000"/>
              </a:rPr>
              <a:t> 2021</a:t>
            </a:r>
            <a:endParaRPr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2570922" y="490331"/>
            <a:ext cx="6268279" cy="2120348"/>
          </a:xfrm>
          <a:prstGeom prst="cloudCallout">
            <a:avLst>
              <a:gd name="adj1" fmla="val 29773"/>
              <a:gd name="adj2" fmla="val -66250"/>
            </a:avLst>
          </a:pr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Hãy nêu tên các hàng đã học theo thứ tự từ nhỏ đến lớn?</a:t>
            </a:r>
            <a:endParaRPr lang="en-US" sz="2400">
              <a:solidFill>
                <a:srgbClr val="7030A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graphicFrame>
        <p:nvGraphicFramePr>
          <p:cNvPr id="110" name="Google Shape;110;p4"/>
          <p:cNvGraphicFramePr/>
          <p:nvPr/>
        </p:nvGraphicFramePr>
        <p:xfrm>
          <a:off x="397566" y="1017102"/>
          <a:ext cx="11396900" cy="4823750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1643275"/>
                <a:gridCol w="1961325"/>
                <a:gridCol w="1961325"/>
                <a:gridCol w="1656525"/>
                <a:gridCol w="1364975"/>
                <a:gridCol w="1311975"/>
                <a:gridCol w="1497500"/>
              </a:tblGrid>
              <a:tr h="9647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cPr/>
                </a:tc>
                <a:tc hMerge="1">
                  <a:tcPr/>
                </a:tc>
              </a:tr>
              <a:tr h="96475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964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964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964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11" name="Google Shape;111;p4"/>
          <p:cNvSpPr txBox="1"/>
          <p:nvPr/>
        </p:nvSpPr>
        <p:spPr>
          <a:xfrm>
            <a:off x="10442709" y="2054137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Hàng đơn vị</a:t>
            </a:r>
            <a:endParaRPr lang="en-US" sz="28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9044600" y="2054136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Hàng chục</a:t>
            </a:r>
            <a:endParaRPr lang="en-US" sz="28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7702818" y="2040860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Hàng trăm</a:t>
            </a:r>
            <a:endParaRPr lang="en-US" sz="28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6175517" y="2054136"/>
            <a:ext cx="1219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Hàng nghìn</a:t>
            </a:r>
            <a:endParaRPr lang="en-US" sz="28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3967352" y="2040859"/>
            <a:ext cx="20209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Hàng </a:t>
            </a:r>
            <a:endParaRPr lang="en-US" sz="28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chục nghìn</a:t>
            </a:r>
            <a:endParaRPr lang="en-US" sz="28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2001072" y="2040859"/>
            <a:ext cx="20209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Hàng </a:t>
            </a:r>
            <a:endParaRPr lang="en-US" sz="28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trăm nghìn</a:t>
            </a:r>
            <a:endParaRPr lang="en-US" sz="28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8607261" y="1243231"/>
            <a:ext cx="21833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Lớp đơn vị</a:t>
            </a:r>
            <a:endParaRPr lang="en-US" sz="32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4061765" y="1236594"/>
            <a:ext cx="21833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Lớp nghìn</a:t>
            </a:r>
            <a:endParaRPr lang="en-US" sz="32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5298752" y="3933403"/>
            <a:ext cx="5822701" cy="2120348"/>
          </a:xfrm>
          <a:prstGeom prst="cloudCallout">
            <a:avLst>
              <a:gd name="adj1" fmla="val 29773"/>
              <a:gd name="adj2" fmla="val -66250"/>
            </a:avLst>
          </a:pr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Lớp đơn vị gồm mấy hàng?</a:t>
            </a:r>
            <a:endParaRPr lang="en-US" sz="2400">
              <a:solidFill>
                <a:srgbClr val="7030A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Đó là những hàng nào?</a:t>
            </a:r>
            <a:endParaRPr lang="en-US" sz="2400">
              <a:solidFill>
                <a:srgbClr val="7030A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243302" y="4065112"/>
            <a:ext cx="5822701" cy="2120348"/>
          </a:xfrm>
          <a:prstGeom prst="cloudCallout">
            <a:avLst>
              <a:gd name="adj1" fmla="val 29070"/>
              <a:gd name="adj2" fmla="val -72687"/>
            </a:avLst>
          </a:pr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Lớp nghìn gồm mấy hàng?</a:t>
            </a:r>
            <a:endParaRPr lang="en-US" sz="2400">
              <a:solidFill>
                <a:srgbClr val="7030A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Đó là những hàng nào?</a:t>
            </a:r>
            <a:endParaRPr lang="en-US" sz="2400">
              <a:solidFill>
                <a:srgbClr val="7030A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788575" y="1748471"/>
            <a:ext cx="8214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Số</a:t>
            </a:r>
            <a:endParaRPr lang="en-US" sz="32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745565" y="3198498"/>
            <a:ext cx="8214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321</a:t>
            </a:r>
            <a:endParaRPr lang="en-US" sz="32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376576" y="3503556"/>
            <a:ext cx="2020948" cy="1010480"/>
          </a:xfrm>
          <a:prstGeom prst="cloudCallout">
            <a:avLst>
              <a:gd name="adj1" fmla="val -41810"/>
              <a:gd name="adj2" fmla="val -55444"/>
            </a:avLst>
          </a:pr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Đọc số?</a:t>
            </a:r>
            <a:endParaRPr lang="en-US" sz="2400">
              <a:solidFill>
                <a:srgbClr val="7030A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10741499" y="320889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1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9438481" y="319849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2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8071764" y="3198496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3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349832" y="4135450"/>
            <a:ext cx="18065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654 000</a:t>
            </a:r>
            <a:endParaRPr lang="en-US" sz="32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10739121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0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9415719" y="4138234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0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8065285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0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6558126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4</a:t>
            </a:r>
            <a:endParaRPr lang="en-US" sz="3200">
              <a:solidFill>
                <a:srgbClr val="0070C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4739344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5</a:t>
            </a:r>
            <a:endParaRPr lang="en-US" sz="3200">
              <a:solidFill>
                <a:srgbClr val="0070C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2689959" y="4132183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6</a:t>
            </a:r>
            <a:endParaRPr lang="en-US" sz="3200">
              <a:solidFill>
                <a:srgbClr val="0070C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1791183" y="4601651"/>
            <a:ext cx="2020948" cy="1010480"/>
          </a:xfrm>
          <a:prstGeom prst="cloudCallout">
            <a:avLst>
              <a:gd name="adj1" fmla="val -43161"/>
              <a:gd name="adj2" fmla="val -48691"/>
            </a:avLst>
          </a:pr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Đọc số?</a:t>
            </a:r>
            <a:endParaRPr lang="en-US" sz="2400">
              <a:solidFill>
                <a:srgbClr val="7030A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347392" y="5120907"/>
            <a:ext cx="18065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654 321</a:t>
            </a:r>
            <a:endParaRPr lang="en-US" sz="3200">
              <a:solidFill>
                <a:schemeClr val="dk1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705381" y="5500090"/>
            <a:ext cx="2020948" cy="1010480"/>
          </a:xfrm>
          <a:prstGeom prst="cloudCallout">
            <a:avLst>
              <a:gd name="adj1" fmla="val -36408"/>
              <a:gd name="adj2" fmla="val -56795"/>
            </a:avLst>
          </a:pr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Đọc số?</a:t>
            </a:r>
            <a:endParaRPr lang="en-US" sz="2400">
              <a:solidFill>
                <a:srgbClr val="7030A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10750393" y="512090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1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9415719" y="513742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2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8063655" y="513742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3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6558126" y="5120906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4</a:t>
            </a:r>
            <a:endParaRPr lang="en-US" sz="3200">
              <a:solidFill>
                <a:srgbClr val="0070C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4739344" y="5137427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5</a:t>
            </a:r>
            <a:endParaRPr lang="en-US" sz="3200">
              <a:solidFill>
                <a:srgbClr val="0070C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2689959" y="5144946"/>
            <a:ext cx="4769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6</a:t>
            </a:r>
            <a:endParaRPr lang="en-US" sz="3200">
              <a:solidFill>
                <a:srgbClr val="0070C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2928440" y="4776881"/>
            <a:ext cx="5822701" cy="2120348"/>
          </a:xfrm>
          <a:prstGeom prst="cloudCallout">
            <a:avLst>
              <a:gd name="adj1" fmla="val -64216"/>
              <a:gd name="adj2" fmla="val -26986"/>
            </a:avLst>
          </a:pr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030A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Nêu các chữ số ở các hàng của số 654 321?</a:t>
            </a:r>
            <a:endParaRPr lang="en-US" sz="2400">
              <a:solidFill>
                <a:srgbClr val="7030A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49" name="Google Shape;149;p5" descr="Background For Powerpoint | Cool powerpoint backgrounds, Background  powerpoint, Wallpaper powerpoint"/>
          <p:cNvPicPr preferRelativeResize="0"/>
          <p:nvPr/>
        </p:nvPicPr>
        <p:blipFill rotWithShape="1">
          <a:blip r:embed="rId1"/>
          <a:srcRect t="6720" b="1829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5"/>
          <p:cNvGrpSpPr/>
          <p:nvPr/>
        </p:nvGrpSpPr>
        <p:grpSpPr>
          <a:xfrm>
            <a:off x="2589276" y="1384852"/>
            <a:ext cx="8852452" cy="689113"/>
            <a:chOff x="2456754" y="1159565"/>
            <a:chExt cx="8852452" cy="689113"/>
          </a:xfrm>
        </p:grpSpPr>
        <p:sp>
          <p:nvSpPr>
            <p:cNvPr id="151" name="Google Shape;151;p5"/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0000"/>
                  </a:solidFill>
                  <a:latin typeface="Arima Madurai" panose="00000500000000000000"/>
                  <a:ea typeface="Arima Madurai" panose="00000500000000000000"/>
                  <a:cs typeface="Arima Madurai" panose="00000500000000000000"/>
                  <a:sym typeface="Arima Madurai" panose="00000500000000000000"/>
                </a:rPr>
                <a:t>Lớp đơn vị gồm mấy hàng? Đó là những hàng nào?</a:t>
              </a:r>
              <a:endParaRPr lang="en-US" sz="28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endParaRPr>
            </a:p>
          </p:txBody>
        </p:sp>
        <p:pic>
          <p:nvPicPr>
            <p:cNvPr id="152" name="Google Shape;152;p5" descr="Right pointing backhand index outline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5"/>
          <p:cNvSpPr txBox="1"/>
          <p:nvPr/>
        </p:nvSpPr>
        <p:spPr>
          <a:xfrm>
            <a:off x="4060267" y="2010896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Lớp đơn vị gồm 3 hàng:</a:t>
            </a:r>
            <a:endParaRPr lang="en-US" sz="2800">
              <a:solidFill>
                <a:srgbClr val="0033CC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 panose="00000500000000000000"/>
              <a:buChar char="-"/>
            </a:pPr>
            <a:r>
              <a:rPr lang="en-US" sz="2800">
                <a:solidFill>
                  <a:srgbClr val="0033CC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Hàng đơn vị</a:t>
            </a:r>
            <a:endParaRPr lang="en-US" sz="2800">
              <a:solidFill>
                <a:srgbClr val="0033CC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 panose="00000500000000000000"/>
              <a:buChar char="-"/>
            </a:pPr>
            <a:r>
              <a:rPr lang="en-US" sz="2800">
                <a:solidFill>
                  <a:srgbClr val="0033CC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Hàng chục</a:t>
            </a:r>
            <a:endParaRPr lang="en-US" sz="2800">
              <a:solidFill>
                <a:srgbClr val="0033CC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 panose="00000500000000000000"/>
              <a:buChar char="-"/>
            </a:pPr>
            <a:r>
              <a:rPr lang="en-US" sz="2800">
                <a:solidFill>
                  <a:srgbClr val="0033CC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Hàng trăm</a:t>
            </a:r>
            <a:endParaRPr lang="en-US" sz="2800">
              <a:solidFill>
                <a:srgbClr val="0033CC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grpSp>
        <p:nvGrpSpPr>
          <p:cNvPr id="154" name="Google Shape;154;p5"/>
          <p:cNvGrpSpPr/>
          <p:nvPr/>
        </p:nvGrpSpPr>
        <p:grpSpPr>
          <a:xfrm>
            <a:off x="2582652" y="3750368"/>
            <a:ext cx="8852452" cy="689113"/>
            <a:chOff x="2456754" y="1159565"/>
            <a:chExt cx="8852452" cy="689113"/>
          </a:xfrm>
        </p:grpSpPr>
        <p:sp>
          <p:nvSpPr>
            <p:cNvPr id="155" name="Google Shape;155;p5"/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0000"/>
                  </a:solidFill>
                  <a:latin typeface="Arima Madurai" panose="00000500000000000000"/>
                  <a:ea typeface="Arima Madurai" panose="00000500000000000000"/>
                  <a:cs typeface="Arima Madurai" panose="00000500000000000000"/>
                  <a:sym typeface="Arima Madurai" panose="00000500000000000000"/>
                </a:rPr>
                <a:t>Lớp nghìn gồm mấy hàng? Đó là những hàng nào?</a:t>
              </a:r>
              <a:endParaRPr lang="en-US" sz="28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endParaRPr>
            </a:p>
          </p:txBody>
        </p:sp>
        <p:pic>
          <p:nvPicPr>
            <p:cNvPr id="156" name="Google Shape;156;p5" descr="Right pointing backhand index outline"/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5"/>
          <p:cNvSpPr txBox="1"/>
          <p:nvPr/>
        </p:nvSpPr>
        <p:spPr>
          <a:xfrm>
            <a:off x="4053643" y="4376412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Lớp nghìn gồm 3 hàng:</a:t>
            </a:r>
            <a:endParaRPr lang="en-US" sz="2800">
              <a:solidFill>
                <a:srgbClr val="0033CC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 panose="00000500000000000000"/>
              <a:buChar char="-"/>
            </a:pPr>
            <a:r>
              <a:rPr lang="en-US" sz="2800">
                <a:solidFill>
                  <a:srgbClr val="0033CC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Hàng nghìn</a:t>
            </a:r>
            <a:endParaRPr lang="en-US" sz="2800">
              <a:solidFill>
                <a:srgbClr val="0033CC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 panose="00000500000000000000"/>
              <a:buChar char="-"/>
            </a:pPr>
            <a:r>
              <a:rPr lang="en-US" sz="2800">
                <a:solidFill>
                  <a:srgbClr val="0033CC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Hàng chục nghìn</a:t>
            </a:r>
            <a:endParaRPr lang="en-US" sz="2800">
              <a:solidFill>
                <a:srgbClr val="0033CC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 panose="00000500000000000000"/>
              <a:buChar char="-"/>
            </a:pPr>
            <a:r>
              <a:rPr lang="en-US" sz="2800">
                <a:solidFill>
                  <a:srgbClr val="0033CC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Hàng trăm nghìn</a:t>
            </a:r>
            <a:endParaRPr lang="en-US" sz="2800">
              <a:solidFill>
                <a:srgbClr val="0033CC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6" descr="20 Education Powerpoint Templates ideas in 2021 | powerpoint templates,  powerpoint, templates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1140201" y="4029500"/>
            <a:ext cx="104739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Thực hành</a:t>
            </a:r>
            <a:endParaRPr sz="100"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/>
        </p:nvSpPr>
        <p:spPr>
          <a:xfrm>
            <a:off x="503582" y="119271"/>
            <a:ext cx="40949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Bài 1. Viết theo mẫu:</a:t>
            </a:r>
            <a:endParaRPr lang="en-US" sz="2800">
              <a:solidFill>
                <a:srgbClr val="0033CC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graphicFrame>
        <p:nvGraphicFramePr>
          <p:cNvPr id="169" name="Google Shape;169;p7"/>
          <p:cNvGraphicFramePr/>
          <p:nvPr/>
        </p:nvGraphicFramePr>
        <p:xfrm>
          <a:off x="123687" y="642491"/>
          <a:ext cx="11869500" cy="6104815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4435050"/>
                <a:gridCol w="1422625"/>
                <a:gridCol w="1006500"/>
                <a:gridCol w="1074525"/>
                <a:gridCol w="992900"/>
                <a:gridCol w="965700"/>
                <a:gridCol w="938500"/>
                <a:gridCol w="1033700"/>
              </a:tblGrid>
              <a:tr h="8157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Đọc số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Viết số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Lớp nghìn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Lớp đơn vị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 hMerge="1">
                  <a:tcPr/>
                </a:tc>
                <a:tc hMerge="1">
                  <a:tcPr/>
                </a:tc>
              </a:tr>
              <a:tr h="81572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Hàng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trăm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nghìn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Hàng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chục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nghìn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Hàng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nghìn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Hàng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trăm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Hàng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chục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Hàng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đơn vị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Năm mươi tư nghìn ba trăm mười hai</a:t>
                      </a:r>
                      <a:endParaRPr lang="en-US" sz="2400">
                        <a:solidFill>
                          <a:srgbClr val="D303BA"/>
                        </a:solidFill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54 312</a:t>
                      </a:r>
                      <a:endParaRPr lang="en-US" sz="2400">
                        <a:solidFill>
                          <a:srgbClr val="D303BA"/>
                        </a:solidFill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D303BA"/>
                        </a:solidFill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5</a:t>
                      </a:r>
                      <a:endParaRPr lang="en-US" sz="2400">
                        <a:solidFill>
                          <a:srgbClr val="D303BA"/>
                        </a:solidFill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4</a:t>
                      </a:r>
                      <a:endParaRPr lang="en-US" sz="2400">
                        <a:solidFill>
                          <a:srgbClr val="D303BA"/>
                        </a:solidFill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3</a:t>
                      </a:r>
                      <a:endParaRPr lang="en-US" sz="2400">
                        <a:solidFill>
                          <a:srgbClr val="D303BA"/>
                        </a:solidFill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1</a:t>
                      </a:r>
                      <a:endParaRPr lang="en-US" sz="2400">
                        <a:solidFill>
                          <a:srgbClr val="D303BA"/>
                        </a:solidFill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2</a:t>
                      </a:r>
                      <a:endParaRPr lang="en-US" sz="2400">
                        <a:solidFill>
                          <a:srgbClr val="D303BA"/>
                        </a:solidFill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Bốn mươi lăm nghìn hai trăm mười ba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54 302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6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5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4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3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0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0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Chín trăm mười hai nghìn tám trăm</a:t>
                      </a:r>
                      <a:endParaRPr lang="en-US"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170" name="Google Shape;170;p7"/>
          <p:cNvSpPr txBox="1"/>
          <p:nvPr/>
        </p:nvSpPr>
        <p:spPr>
          <a:xfrm>
            <a:off x="4704521" y="3694863"/>
            <a:ext cx="11529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45 213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11310730" y="3694863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3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10345530" y="3694862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1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9380330" y="3694862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2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8375373" y="369486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5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7370416" y="3711163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4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123687" y="4364098"/>
            <a:ext cx="43555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Năm  mươi tư nghìn ba trăm linh hai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11310730" y="44489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2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10305774" y="44489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0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9380330" y="4448914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3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8375373" y="4448914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4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7356059" y="44652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5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123687" y="5155339"/>
            <a:ext cx="43555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Sáu trăm năm mươi tư nghìn ba trăm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4598503" y="5300248"/>
            <a:ext cx="14974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654 300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4598503" y="6143252"/>
            <a:ext cx="14974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912 800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11310730" y="614325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0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10305774" y="6148269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0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9380330" y="614325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8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8375373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2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7360477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1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6310794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9</a:t>
            </a:r>
            <a:endParaRPr lang="en-US" sz="24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/>
        </p:nvSpPr>
        <p:spPr>
          <a:xfrm>
            <a:off x="278297" y="357810"/>
            <a:ext cx="1200647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Bài 2. </a:t>
            </a:r>
            <a:endParaRPr lang="en-US" sz="2800">
              <a:solidFill>
                <a:srgbClr val="0033CC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a) Đọc các số sau và cho biết chữ số 3 ở mỗi số đó thuộc hàng nào, lớp nào:</a:t>
            </a:r>
            <a:endParaRPr lang="en-US" sz="2800">
              <a:solidFill>
                <a:srgbClr val="0033CC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grpSp>
        <p:nvGrpSpPr>
          <p:cNvPr id="196" name="Google Shape;196;p8"/>
          <p:cNvGrpSpPr/>
          <p:nvPr/>
        </p:nvGrpSpPr>
        <p:grpSpPr>
          <a:xfrm>
            <a:off x="395785" y="1433012"/>
            <a:ext cx="11241899" cy="598420"/>
            <a:chOff x="395785" y="1433012"/>
            <a:chExt cx="11241899" cy="598420"/>
          </a:xfrm>
        </p:grpSpPr>
        <p:sp>
          <p:nvSpPr>
            <p:cNvPr id="197" name="Google Shape;197;p8"/>
            <p:cNvSpPr txBox="1"/>
            <p:nvPr/>
          </p:nvSpPr>
          <p:spPr>
            <a:xfrm>
              <a:off x="395785" y="1433012"/>
              <a:ext cx="210887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 panose="00000500000000000000"/>
                  <a:ea typeface="Arima Madurai" panose="00000500000000000000"/>
                  <a:cs typeface="Arima Madurai" panose="00000500000000000000"/>
                  <a:sym typeface="Arima Madurai" panose="00000500000000000000"/>
                </a:rPr>
                <a:t>46 307    ;</a:t>
              </a:r>
              <a:endPara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endParaRPr>
            </a:p>
          </p:txBody>
        </p:sp>
        <p:sp>
          <p:nvSpPr>
            <p:cNvPr id="198" name="Google Shape;198;p8"/>
            <p:cNvSpPr txBox="1"/>
            <p:nvPr/>
          </p:nvSpPr>
          <p:spPr>
            <a:xfrm>
              <a:off x="2601383" y="1433014"/>
              <a:ext cx="210887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 panose="00000500000000000000"/>
                  <a:ea typeface="Arima Madurai" panose="00000500000000000000"/>
                  <a:cs typeface="Arima Madurai" panose="00000500000000000000"/>
                  <a:sym typeface="Arima Madurai" panose="00000500000000000000"/>
                </a:rPr>
                <a:t>56 032     ;</a:t>
              </a:r>
              <a:endPara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endParaRPr>
            </a:p>
          </p:txBody>
        </p:sp>
        <p:sp>
          <p:nvSpPr>
            <p:cNvPr id="199" name="Google Shape;199;p8"/>
            <p:cNvSpPr txBox="1"/>
            <p:nvPr/>
          </p:nvSpPr>
          <p:spPr>
            <a:xfrm>
              <a:off x="4806981" y="1433012"/>
              <a:ext cx="220559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 panose="00000500000000000000"/>
                  <a:ea typeface="Arima Madurai" panose="00000500000000000000"/>
                  <a:cs typeface="Arima Madurai" panose="00000500000000000000"/>
                  <a:sym typeface="Arima Madurai" panose="00000500000000000000"/>
                </a:rPr>
                <a:t>123 517    ;</a:t>
              </a:r>
              <a:endPara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endParaRPr>
            </a:p>
          </p:txBody>
        </p:sp>
        <p:sp>
          <p:nvSpPr>
            <p:cNvPr id="200" name="Google Shape;200;p8"/>
            <p:cNvSpPr txBox="1"/>
            <p:nvPr/>
          </p:nvSpPr>
          <p:spPr>
            <a:xfrm>
              <a:off x="7012578" y="1433012"/>
              <a:ext cx="241268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 panose="00000500000000000000"/>
                  <a:ea typeface="Arima Madurai" panose="00000500000000000000"/>
                  <a:cs typeface="Arima Madurai" panose="00000500000000000000"/>
                  <a:sym typeface="Arima Madurai" panose="00000500000000000000"/>
                </a:rPr>
                <a:t>305 804     ;</a:t>
              </a:r>
              <a:endPara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endParaRPr>
            </a:p>
          </p:txBody>
        </p:sp>
        <p:sp>
          <p:nvSpPr>
            <p:cNvPr id="201" name="Google Shape;201;p8"/>
            <p:cNvSpPr txBox="1"/>
            <p:nvPr/>
          </p:nvSpPr>
          <p:spPr>
            <a:xfrm>
              <a:off x="9425264" y="1446657"/>
              <a:ext cx="221242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ma Madurai" panose="00000500000000000000"/>
                  <a:ea typeface="Arima Madurai" panose="00000500000000000000"/>
                  <a:cs typeface="Arima Madurai" panose="00000500000000000000"/>
                  <a:sym typeface="Arima Madurai" panose="00000500000000000000"/>
                </a:rPr>
                <a:t>960 783.</a:t>
              </a:r>
              <a:endParaRPr lang="en-US" sz="3200">
                <a:solidFill>
                  <a:schemeClr val="dk1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endParaRPr>
            </a:p>
          </p:txBody>
        </p:sp>
      </p:grpSp>
      <p:sp>
        <p:nvSpPr>
          <p:cNvPr id="202" name="Google Shape;202;p8"/>
          <p:cNvSpPr/>
          <p:nvPr/>
        </p:nvSpPr>
        <p:spPr>
          <a:xfrm>
            <a:off x="1367051" y="2593074"/>
            <a:ext cx="9457898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Mẫu:</a:t>
            </a:r>
            <a:endParaRPr lang="en-US" sz="32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46 307: Bốn mươi sáu nghìn ba trăm linh bảy.</a:t>
            </a:r>
            <a:endParaRPr lang="en-US" sz="3200">
              <a:solidFill>
                <a:srgbClr val="00206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Chữ số 3 thuộc hàng trăm, lớp đơn vị.</a:t>
            </a:r>
            <a:endParaRPr lang="en-US" sz="3200">
              <a:solidFill>
                <a:srgbClr val="00206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1087966" y="2594402"/>
            <a:ext cx="10549719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56 032: Năm mươi sáu nghìn không trăm ba mươi hai.</a:t>
            </a:r>
            <a:endParaRPr lang="en-US" sz="3200">
              <a:solidFill>
                <a:srgbClr val="00206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Chữ số 3 thuộc hàng chục, lớp đơn vị.</a:t>
            </a:r>
            <a:endParaRPr lang="en-US" sz="3200">
              <a:solidFill>
                <a:srgbClr val="00206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873457" y="2593077"/>
            <a:ext cx="10764227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123 517: Một trăm hai mươi ba nghìn năm trăm mười bảy.</a:t>
            </a:r>
            <a:endParaRPr lang="en-US" sz="3200">
              <a:solidFill>
                <a:srgbClr val="00206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Chữ số 3 thuộc hàng nghìn, lớp nghìn.</a:t>
            </a:r>
            <a:endParaRPr lang="en-US" sz="3200">
              <a:solidFill>
                <a:srgbClr val="00206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873457" y="2593069"/>
            <a:ext cx="10764227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305 804: Ba trăm linh năm nghìn tám trăm linh bốn.</a:t>
            </a:r>
            <a:endParaRPr lang="en-US" sz="3200">
              <a:solidFill>
                <a:srgbClr val="00206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Chữ số 3 thuộc hàng trăm nghìn, lớp nghìn.</a:t>
            </a:r>
            <a:endParaRPr lang="en-US" sz="3200">
              <a:solidFill>
                <a:srgbClr val="00206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649852" y="2593064"/>
            <a:ext cx="11082034" cy="3248167"/>
          </a:xfrm>
          <a:prstGeom prst="flowChartAlternateProcess">
            <a:avLst/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960 783: Chín trăm sáu mươi nghìn bảy trăm tám mươi ba.</a:t>
            </a:r>
            <a:endParaRPr lang="en-US" sz="3200">
              <a:solidFill>
                <a:srgbClr val="00206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Chữ số 3 thuộc hàng đơn vị, lớp đơn vị.</a:t>
            </a:r>
            <a:endParaRPr lang="en-US" sz="3200">
              <a:solidFill>
                <a:srgbClr val="00206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/>
          <p:nvPr/>
        </p:nvSpPr>
        <p:spPr>
          <a:xfrm>
            <a:off x="401127" y="917368"/>
            <a:ext cx="104351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b) Ghi giá trị của chữ số 7 trong mỗi số ở bảng sau (theo mẫu):</a:t>
            </a:r>
            <a:endParaRPr lang="en-US" sz="2800">
              <a:solidFill>
                <a:srgbClr val="0033CC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graphicFrame>
        <p:nvGraphicFramePr>
          <p:cNvPr id="212" name="Google Shape;212;p9"/>
          <p:cNvGraphicFramePr/>
          <p:nvPr/>
        </p:nvGraphicFramePr>
        <p:xfrm>
          <a:off x="401127" y="2037323"/>
          <a:ext cx="11445150" cy="2783350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1907525"/>
                <a:gridCol w="1907525"/>
                <a:gridCol w="1907525"/>
                <a:gridCol w="1907525"/>
                <a:gridCol w="1907525"/>
                <a:gridCol w="1907525"/>
              </a:tblGrid>
              <a:tr h="9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Số</a:t>
                      </a:r>
                      <a:endParaRPr lang="en-US" sz="28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38 753</a:t>
                      </a:r>
                      <a:endParaRPr lang="en-US" sz="28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67 021</a:t>
                      </a:r>
                      <a:endParaRPr lang="en-US" sz="28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79 518</a:t>
                      </a:r>
                      <a:endParaRPr lang="en-US" sz="28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302 671</a:t>
                      </a:r>
                      <a:endParaRPr lang="en-US" sz="28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715 519</a:t>
                      </a:r>
                      <a:endParaRPr lang="en-US" sz="28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</a:tr>
              <a:tr h="1795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Giá trị của chữ số 7</a:t>
                      </a:r>
                      <a:endParaRPr lang="en-US" sz="28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Arima Madurai" panose="00000500000000000000"/>
                          <a:ea typeface="Arima Madurai" panose="00000500000000000000"/>
                          <a:cs typeface="Arima Madurai" panose="00000500000000000000"/>
                          <a:sym typeface="Arima Madurai" panose="00000500000000000000"/>
                        </a:rPr>
                        <a:t>700</a:t>
                      </a:r>
                      <a:endParaRPr lang="en-US" sz="28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Arima Madurai" panose="00000500000000000000"/>
                        <a:ea typeface="Arima Madurai" panose="00000500000000000000"/>
                        <a:cs typeface="Arima Madurai" panose="00000500000000000000"/>
                        <a:sym typeface="Arima Madurai" panose="00000500000000000000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213" name="Google Shape;213;p9"/>
          <p:cNvSpPr txBox="1"/>
          <p:nvPr/>
        </p:nvSpPr>
        <p:spPr>
          <a:xfrm>
            <a:off x="4435526" y="3684895"/>
            <a:ext cx="12419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7000</a:t>
            </a:r>
            <a:endParaRPr lang="en-US" sz="28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14" name="Google Shape;214;p9"/>
          <p:cNvSpPr txBox="1"/>
          <p:nvPr/>
        </p:nvSpPr>
        <p:spPr>
          <a:xfrm>
            <a:off x="6291619" y="3684895"/>
            <a:ext cx="15058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70 000</a:t>
            </a:r>
            <a:endParaRPr lang="en-US" sz="28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8206070" y="3684895"/>
            <a:ext cx="15058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70</a:t>
            </a:r>
            <a:endParaRPr lang="en-US" sz="28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10026164" y="3684895"/>
            <a:ext cx="17647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700 000</a:t>
            </a:r>
            <a:endParaRPr lang="en-US" sz="2800">
              <a:solidFill>
                <a:srgbClr val="FF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  <p:sp>
        <p:nvSpPr>
          <p:cNvPr id="217" name="Google Shape;217;p9"/>
          <p:cNvSpPr/>
          <p:nvPr/>
        </p:nvSpPr>
        <p:spPr>
          <a:xfrm>
            <a:off x="1182114" y="4820677"/>
            <a:ext cx="9654209" cy="1684565"/>
          </a:xfrm>
          <a:prstGeom prst="cloudCallout">
            <a:avLst>
              <a:gd name="adj1" fmla="val -51649"/>
              <a:gd name="adj2" fmla="val -70547"/>
            </a:avLst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ma Madurai" panose="00000500000000000000"/>
                <a:ea typeface="Arima Madurai" panose="00000500000000000000"/>
                <a:cs typeface="Arima Madurai" panose="00000500000000000000"/>
                <a:sym typeface="Arima Madurai" panose="00000500000000000000"/>
              </a:rPr>
              <a:t>Giá trị của chữ số phụ thuộc vào vị trí của chữ số đó ở mỗi hàng. Tức là chữ số đứng ở hàng nào sẽ mang giá trị của hàng đó.</a:t>
            </a:r>
            <a:endParaRPr lang="en-US" sz="2400">
              <a:solidFill>
                <a:srgbClr val="000000"/>
              </a:solidFill>
              <a:latin typeface="Arima Madurai" panose="00000500000000000000"/>
              <a:ea typeface="Arima Madurai" panose="00000500000000000000"/>
              <a:cs typeface="Arima Madurai" panose="00000500000000000000"/>
              <a:sym typeface="Arima Madurai" panose="0000050000000000000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2815</Words>
  <Application>WPS Presentation</Application>
  <PresentationFormat>Custom</PresentationFormat>
  <Paragraphs>412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SimSun</vt:lpstr>
      <vt:lpstr>Wingdings</vt:lpstr>
      <vt:lpstr>Arial</vt:lpstr>
      <vt:lpstr>Calibri</vt:lpstr>
      <vt:lpstr>Pacifico</vt:lpstr>
      <vt:lpstr>Arima Madurai</vt:lpstr>
      <vt:lpstr>Arima Madurai Black</vt:lpstr>
      <vt:lpstr>Comic Sans MS</vt:lpstr>
      <vt:lpstr>Cambria Math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Thái Hà</dc:creator>
  <cp:lastModifiedBy>dell</cp:lastModifiedBy>
  <cp:revision>3</cp:revision>
  <dcterms:created xsi:type="dcterms:W3CDTF">2021-08-23T11:11:00Z</dcterms:created>
  <dcterms:modified xsi:type="dcterms:W3CDTF">2021-09-21T12:54:53Z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0x010100175E1E959DA9734FABF15E9744C39A0A</vt:lpwstr>
  </property>
  <property fmtid="{D5CDD505-2E9C-101B-9397-08002B2CF9AE}" pid="3" name="ICV">
    <vt:lpwstr>2E13B93D720E450CA4F79ACE7FBFAC7D</vt:lpwstr>
  </property>
  <property fmtid="{D5CDD505-2E9C-101B-9397-08002B2CF9AE}" pid="4" name="KSOProductBuildVer">
    <vt:lpwstr>1033-11.2.0.10265</vt:lpwstr>
  </property>
</Properties>
</file>